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6" r:id="rId2"/>
    <p:sldId id="288" r:id="rId3"/>
    <p:sldId id="316" r:id="rId4"/>
    <p:sldId id="317" r:id="rId5"/>
    <p:sldId id="318" r:id="rId6"/>
    <p:sldId id="319" r:id="rId7"/>
    <p:sldId id="320" r:id="rId8"/>
    <p:sldId id="321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69024BA-696D-496F-8BE5-6E877876AB6F}">
          <p14:sldIdLst>
            <p14:sldId id="286"/>
            <p14:sldId id="288"/>
            <p14:sldId id="316"/>
            <p14:sldId id="317"/>
            <p14:sldId id="318"/>
            <p14:sldId id="319"/>
            <p14:sldId id="320"/>
            <p14:sldId id="321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7029" autoAdjust="0"/>
  </p:normalViewPr>
  <p:slideViewPr>
    <p:cSldViewPr>
      <p:cViewPr varScale="1">
        <p:scale>
          <a:sx n="89" d="100"/>
          <a:sy n="89" d="100"/>
        </p:scale>
        <p:origin x="-22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06FD4-13F2-4E89-AB61-D6F93021C44A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E4FB9-C938-44DE-AFE1-5FCF3F34C3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65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17AD5-BDBC-4E44-9433-2AF5D4461BAB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67F96-DCA0-41D8-93A6-141DCE6485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96044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/>
              <a:t>Порядок предоставления субсидий на поддержку собственного производства молока в 2021 году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5799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4286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 smtClean="0"/>
              <a:t>Нормативные правовые акты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0103"/>
              </p:ext>
            </p:extLst>
          </p:nvPr>
        </p:nvGraphicFramePr>
        <p:xfrm>
          <a:off x="179513" y="857231"/>
          <a:ext cx="8821643" cy="566811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8821643"/>
              </a:tblGrid>
              <a:tr h="228373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Постановление Правительства Кировской области 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от 15.02.2018 № 78-П 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«О предоставлении субсидий из областного бюджета на развитие животноводства» (вместе с «Порядком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предоставления субсидий из областного бюджета на развитие животноводства»)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82113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Распоряжение министерства сельского хозяйства и продовольствия Кировской области </a:t>
                      </a:r>
                    </a:p>
                    <a:p>
                      <a:r>
                        <a:rPr lang="ru-RU" sz="2400" b="1" dirty="0" smtClean="0"/>
                        <a:t>от 15.02.2018 № 15 </a:t>
                      </a:r>
                    </a:p>
                    <a:p>
                      <a:r>
                        <a:rPr lang="ru-RU" sz="2400" b="1" dirty="0" smtClean="0"/>
                        <a:t>«О представлении и рассмотрении документов для предоставления субсидий из областного бюджета на развитие животноводства» (вместе с «Регламентом представления и рассмотрения документов для предоставления субсидий из областного бюджета на развитие животноводства»)</a:t>
                      </a:r>
                      <a:endParaRPr lang="ru-RU" sz="2400" b="1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974495"/>
              </p:ext>
            </p:extLst>
          </p:nvPr>
        </p:nvGraphicFramePr>
        <p:xfrm>
          <a:off x="323528" y="188640"/>
          <a:ext cx="8568952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648072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Поддержка собственного производства молока</a:t>
                      </a:r>
                    </a:p>
                    <a:p>
                      <a:pPr marL="0" indent="0" algn="ctr">
                        <a:buNone/>
                      </a:pPr>
                      <a:endParaRPr lang="ru-RU" sz="2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r>
                        <a:rPr lang="ru-RU" sz="2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предоставляются</a:t>
                      </a:r>
                    </a:p>
                    <a:p>
                      <a:pPr marL="0" indent="0" algn="l">
                        <a:buNone/>
                      </a:pPr>
                      <a:endParaRPr lang="ru-RU" sz="22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В РАМКАХ</a:t>
                      </a:r>
                      <a:r>
                        <a:rPr lang="ru-RU" sz="2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КОМПЕНСИРУЮЩЕЙ СУБСИДИИ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В РАМКАХ СТИМУЛИРУЮЩЕЙ СУБСИДИИ</a:t>
                      </a:r>
                    </a:p>
                    <a:p>
                      <a:pPr marL="0" indent="0" algn="just">
                        <a:buNone/>
                      </a:pPr>
                      <a:endParaRPr lang="ru-RU" sz="2200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ru-RU" sz="2200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 algn="just">
                        <a:buAutoNum type="arabicPeriod"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РАМКАХ КОМПЕНСИРУЮЩЕЙ СУБСИДИИ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Мероприятие «Поддержка собственного производства молока» (по аналогии 2020 года)</a:t>
                      </a:r>
                    </a:p>
                    <a:p>
                      <a:pPr marL="0" indent="0" algn="just">
                        <a:buNone/>
                      </a:pPr>
                      <a:endParaRPr lang="ru-RU" sz="2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В РАМКАХ СТИМУЛИРУЮЩЕЙ СУБСИДИИ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Мероприятие «Повышение продуктивности в молочном скотоводстве»  в целях обеспечения прироста производства  молока (по аналогии 2020 года)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835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890630"/>
              </p:ext>
            </p:extLst>
          </p:nvPr>
        </p:nvGraphicFramePr>
        <p:xfrm>
          <a:off x="323528" y="220623"/>
          <a:ext cx="8568952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648072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РАМКАХ КОМПЕНСИРУЮЩЕЙ СУБСИДИИ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Условия: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Осуществление производства, реализации и (или) отгрузки на собственную переработку коровьего и (или) козьего молока в течение первого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полугодия 2020 года</a:t>
                      </a:r>
                      <a:endParaRPr lang="ru-RU" sz="20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Документы: </a:t>
                      </a:r>
                      <a:r>
                        <a:rPr lang="ru-RU" sz="2000" b="1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реестры документов, подтверждающих факт реализации и (или) отгрузки на собственную переработку молока в первом полугодии 2020 года</a:t>
                      </a:r>
                    </a:p>
                    <a:p>
                      <a:pPr marL="0" indent="0" algn="just">
                        <a:buNone/>
                      </a:pPr>
                      <a:endParaRPr lang="ru-RU" sz="20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Сохранение или увеличение поголовья коров и (или) коз молочного направления продуктивности по состоянию на начало месяца обращения за субсидией по сравнению с состоянием этого поголовья на 1 января года обращения за субсидией. При этом поголовье коров и (или) коз молочного направления продуктивности должно быть не менее чем по состоянию на 1 января года, предшествующего году обращения за субсидией.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Поголовье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коров и (или) коз по состоянию на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01.02.2021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≥ 01.01.2021  ≥ 01.01.2020)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Документы: форма 24-СХ, 3-фермер, отчет о движении скота и птицы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06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430902"/>
              </p:ext>
            </p:extLst>
          </p:nvPr>
        </p:nvGraphicFramePr>
        <p:xfrm>
          <a:off x="323528" y="188640"/>
          <a:ext cx="8568952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61662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РАССЧЕТ СТАВОК В РАМКАХ КОМПЕНСИРУЮЩЕЙ СУБСИДИИ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расчете ставок устанавливается повышающий коэффициент </a:t>
                      </a:r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1,227</a:t>
                      </a: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для </a:t>
                      </a:r>
                      <a:r>
                        <a:rPr lang="ru-RU" sz="2200" dirty="0" err="1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сельхозтоваропроизводителей</a:t>
                      </a: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у которых средняя молочная продуктивность коров за отчетный год составляет 5000 килограммов и выше, а также повышающий коэффициент </a:t>
                      </a:r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для объема реализованного и (или) отгруженного на собственную переработку коровьего и (или) козьего молока сельскохозяйственным товаропроизводителям, отвечающим </a:t>
                      </a:r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критериям малого предприятия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КАТЕГОРИИ ПОЛУЧАТЕЛЕЙ</a:t>
                      </a: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СУБСИДИИ</a:t>
                      </a:r>
                      <a:endParaRPr lang="ru-RU" sz="2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СХТП – надой на корову в 2020 году 5000 кг и выше и не отвечает критериям малого предприятия </a:t>
                      </a:r>
                      <a:r>
                        <a:rPr lang="ru-RU" sz="2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(ставка *(К=1,227))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СХТП</a:t>
                      </a: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надой на корову ниже 5000 кг и не отвечает критериям малого предприятия </a:t>
                      </a:r>
                      <a:r>
                        <a:rPr lang="ru-RU" sz="2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(ставка)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СХТП - надой на корову в 2020 году 5000 кг и выше и отвечает критериям малого предприятия </a:t>
                      </a:r>
                      <a:r>
                        <a:rPr lang="ru-RU" sz="2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(ставка *(К=1,227*1,3=1,5951))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СХТП – надой на корову ниже 5000 кг и отвечает критериям малого предприятия </a:t>
                      </a:r>
                      <a:r>
                        <a:rPr lang="ru-RU" sz="2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(ставка* (К=1,3))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482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507546"/>
              </p:ext>
            </p:extLst>
          </p:nvPr>
        </p:nvGraphicFramePr>
        <p:xfrm>
          <a:off x="323528" y="188640"/>
          <a:ext cx="8568952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648072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РАМКАХ СТИМУЛИРУЮЩЕЙ</a:t>
                      </a:r>
                      <a:r>
                        <a:rPr lang="ru-RU" sz="2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СУБСИДИИ</a:t>
                      </a:r>
                      <a:endParaRPr lang="ru-RU" sz="22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ctr">
                        <a:buNone/>
                      </a:pPr>
                      <a:endParaRPr lang="ru-RU" sz="22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Условия: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Осуществление производства, реализации и (или) отгрузки на собственную переработку коровьего молока в течение второго полугодия 2020 года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Сохранение или увеличение поголовья коров молочного направления продуктивности по состоянию на начало месяца обращения за субсидией по сравнению с состоянием этого поголовья на 1 января года обращения за субсидией. При этом поголовье коров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молочного направления продуктивности должно быть не менее чем по состоянию на 1 января года, предшествующего году обращения за субсидией.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Поголовье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коров по состоянию на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01.02.2021  ≥ 01.01.2021  ≥ 01.01.2020)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Документы: форма 24-СХ, 3-фермер, отчет о движении скота и птицы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753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809573"/>
              </p:ext>
            </p:extLst>
          </p:nvPr>
        </p:nvGraphicFramePr>
        <p:xfrm>
          <a:off x="323528" y="188640"/>
          <a:ext cx="856895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61662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РАССЧЕТ СТАВОК В РАМКАХ СТИМУЛИРУЮЩЕЙ СУБСИДИИ </a:t>
                      </a:r>
                    </a:p>
                    <a:p>
                      <a:pPr marL="0" indent="0" algn="ctr">
                        <a:buNone/>
                      </a:pPr>
                      <a:endParaRPr lang="ru-RU" sz="22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случае достижения молочной продуктивности животных выше установленной министерством при определении размера ставок применяется коэффициент в размере, равном отношению фактического значения за отчетный год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(2020)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соответствующей категории хозяйств к установленному, но не более 1,2</a:t>
                      </a:r>
                    </a:p>
                    <a:p>
                      <a:pPr marL="0" indent="0" algn="just">
                        <a:buNone/>
                      </a:pPr>
                      <a:endParaRPr lang="ru-RU" sz="2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соответствии с распоряжением</a:t>
                      </a:r>
                      <a:r>
                        <a:rPr lang="ru-RU" sz="24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№ 15 установлен уровень продуктивности коров не ниже 3 000 кг. Соответственно если в хозяйстве удой на корову в 2020 году 3 600 кг и более, то применяется коэффициент 1,2. Если менее 3 600 кг то  рассчитывается коэффициент: Удой на корову/3 000.</a:t>
                      </a:r>
                    </a:p>
                    <a:p>
                      <a:pPr marL="0" indent="0" algn="just">
                        <a:buNone/>
                      </a:pP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925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417680"/>
              </p:ext>
            </p:extLst>
          </p:nvPr>
        </p:nvGraphicFramePr>
        <p:xfrm>
          <a:off x="323528" y="188640"/>
          <a:ext cx="8568952" cy="597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97666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ЦЕЛЕВЫЕ ПОКАЗАТЕЛИ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СОГЛАШЕНИЙ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устанавливаются в соответствии с Порядком предоставления субсидий из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областного бюджета, утвержденного постановлением Правительства Кировской области от 15.02.2018 № 78-П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None/>
                      </a:pP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По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компенсирующей субсидии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целевой показатель Соглашения </a:t>
                      </a:r>
                      <a:r>
                        <a:rPr lang="ru-RU" sz="20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«Производство молока в 2021 году</a:t>
                      </a:r>
                      <a:r>
                        <a:rPr lang="ru-RU" sz="20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».</a:t>
                      </a:r>
                      <a:endParaRPr lang="ru-RU" sz="2000" b="1" kern="1200" baseline="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соответствии с проектом 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«Методики 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расчета целевого 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показателя» 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производство молока в 2021 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году должно быть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менее 95% 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произведенного молока в 2020 году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 algn="just">
                        <a:buNone/>
                      </a:pPr>
                      <a:endParaRPr lang="ru-RU" sz="2000" b="1" kern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По стимулирующей субсидии целевой показатель Соглашения </a:t>
                      </a:r>
                      <a:r>
                        <a:rPr lang="ru-RU" sz="20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«Прирост производства молока за отчетный год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 </a:t>
                      </a:r>
                      <a:r>
                        <a:rPr lang="ru-RU" sz="20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отношению </a:t>
                      </a:r>
                      <a:r>
                        <a:rPr lang="ru-RU" sz="20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к </a:t>
                      </a:r>
                      <a:r>
                        <a:rPr lang="ru-RU" sz="20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среднему за 5 </a:t>
                      </a:r>
                      <a:r>
                        <a:rPr lang="ru-RU" sz="20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лет, </a:t>
                      </a:r>
                      <a:r>
                        <a:rPr lang="ru-RU" sz="20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предшествующих текущему финансовому году, объему производства </a:t>
                      </a:r>
                      <a:r>
                        <a:rPr lang="ru-RU" sz="20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молока»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((2020+2019+2018+2017+2016) / 5)</a:t>
                      </a:r>
                      <a:r>
                        <a:rPr lang="ru-RU" sz="2000" b="1" kern="12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соответствии с проектом «Методики расчета целевого показателя – прирост производства молока в 2021 году должен быть не менее 1 центнера.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992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946450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2810</TotalTime>
  <Words>791</Words>
  <Application>Microsoft Office PowerPoint</Application>
  <PresentationFormat>Экран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Порядок предоставления субсидий на поддержку собственного производства молока в 2021 году</vt:lpstr>
      <vt:lpstr>Нормативные правовые акты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ПЛЕМЕННОГО ЖИВОТНОВОДСТВА ОБЛАСТИ</dc:title>
  <dc:creator>Людмила В. Карпова</dc:creator>
  <cp:lastModifiedBy>OG3</cp:lastModifiedBy>
  <cp:revision>230</cp:revision>
  <dcterms:created xsi:type="dcterms:W3CDTF">2015-12-15T10:33:21Z</dcterms:created>
  <dcterms:modified xsi:type="dcterms:W3CDTF">2021-01-15T13:52:48Z</dcterms:modified>
</cp:coreProperties>
</file>